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76" r:id="rId3"/>
    <p:sldId id="273" r:id="rId4"/>
    <p:sldId id="279" r:id="rId5"/>
    <p:sldId id="278" r:id="rId6"/>
    <p:sldId id="280" r:id="rId7"/>
    <p:sldId id="277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CE7F4"/>
    <a:srgbClr val="A8CE30"/>
    <a:srgbClr val="99FF66"/>
    <a:srgbClr val="769535"/>
    <a:srgbClr val="CC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9B36DF-730F-4DAF-B197-F0EB625587D1}" type="datetimeFigureOut">
              <a:rPr lang="uk-UA"/>
              <a:pPr>
                <a:defRPr/>
              </a:pPr>
              <a:t>19.05.2014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B06C24-E9C8-4D4A-86E3-DBCF256207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2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0"/>
          <p:cNvCxnSpPr/>
          <p:nvPr/>
        </p:nvCxnSpPr>
        <p:spPr>
          <a:xfrm>
            <a:off x="1244600" y="4783138"/>
            <a:ext cx="424180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1"/>
          <p:cNvSpPr/>
          <p:nvPr/>
        </p:nvSpPr>
        <p:spPr>
          <a:xfrm>
            <a:off x="5943958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915" y="1600200"/>
            <a:ext cx="4460052" cy="304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0916" y="4898573"/>
            <a:ext cx="4460052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53E6-B29F-49A8-9B22-95A8058E81D9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4790-2871-466B-AC18-35951CA71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488" y="0"/>
            <a:ext cx="798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0"/>
          <p:cNvSpPr/>
          <p:nvPr/>
        </p:nvSpPr>
        <p:spPr>
          <a:xfrm>
            <a:off x="8344882" y="10886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11"/>
          <p:cNvCxnSpPr/>
          <p:nvPr/>
        </p:nvCxnSpPr>
        <p:spPr>
          <a:xfrm>
            <a:off x="1244600" y="4783138"/>
            <a:ext cx="60134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5" y="2237097"/>
            <a:ext cx="6173809" cy="241110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4876801"/>
            <a:ext cx="6173809" cy="12922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71A-A37E-4057-B22D-C0F3C21E055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47F6-13F7-420C-9B53-3815FCEF09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417" y="1984248"/>
            <a:ext cx="3601388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89" y="1984248"/>
            <a:ext cx="3601389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21C3-C1E2-446B-859D-BCBDD4955639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D9D3-74D6-44C4-BC6C-A79D41AF2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0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90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6B82-07FE-48CC-B274-EB77EF091880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0B0-16C3-48F0-ABFB-C29B23B8C8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3C2-B6C3-4D1A-94A8-B804C1782B12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7CDB-BA68-4D46-8289-D93B280623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D598-423D-474B-BA5B-A1D0BA7E3E4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C8FC-A0F4-4A31-B143-E878948E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2743200"/>
            <a:ext cx="29273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685801"/>
            <a:ext cx="3086904" cy="192563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2" y="685800"/>
            <a:ext cx="394437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59A7-6BFA-4E93-97B7-C9DB92D38F8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7670-68CA-4CB2-8A93-4CC5B9659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2743200"/>
            <a:ext cx="29273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1" y="1"/>
            <a:ext cx="4630354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685800"/>
            <a:ext cx="3086904" cy="1925638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853E-BBE9-4A40-873B-9D14238C00E0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1849-FA55-4EC3-B874-D480723B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8"/>
          <p:cNvCxnSpPr/>
          <p:nvPr/>
        </p:nvCxnSpPr>
        <p:spPr>
          <a:xfrm>
            <a:off x="7029450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4420" y="646113"/>
            <a:ext cx="1371958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646113"/>
            <a:ext cx="5716489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A46F-6606-4B0B-B904-E92A4F4A066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7A1C-7EB1-4B6B-A673-7C3B32451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5" r:id="rId10"/>
    <p:sldLayoutId id="2147483766" r:id="rId11"/>
    <p:sldLayoutId id="2147483762" r:id="rId12"/>
  </p:sldLayoutIdLst>
  <p:transition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1620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63224-80BF-469C-AA51-DCDE30D9A96E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467225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16838" y="6400800"/>
            <a:ext cx="8001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75C26-85A2-456C-8101-1EF28A5DC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223" name="Рисунок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9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63" r:id="rId7"/>
    <p:sldLayoutId id="2147483773" r:id="rId8"/>
    <p:sldLayoutId id="2147483774" r:id="rId9"/>
    <p:sldLayoutId id="2147483764" r:id="rId10"/>
    <p:sldLayoutId id="214748377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сусідніми кутами 10"/>
          <p:cNvSpPr>
            <a:spLocks noChangeArrowheads="1"/>
          </p:cNvSpPr>
          <p:nvPr/>
        </p:nvSpPr>
        <p:spPr bwMode="auto">
          <a:xfrm rot="-5400000">
            <a:off x="2107406" y="-678655"/>
            <a:ext cx="5857875" cy="8215312"/>
          </a:xfrm>
          <a:custGeom>
            <a:avLst/>
            <a:gdLst>
              <a:gd name="T0" fmla="*/ 5857875 w 5857875"/>
              <a:gd name="T1" fmla="*/ 4107656 h 8215312"/>
              <a:gd name="T2" fmla="*/ 2928938 w 5857875"/>
              <a:gd name="T3" fmla="*/ 8215312 h 8215312"/>
              <a:gd name="T4" fmla="*/ 0 w 5857875"/>
              <a:gd name="T5" fmla="*/ 4107656 h 8215312"/>
              <a:gd name="T6" fmla="*/ 2928938 w 5857875"/>
              <a:gd name="T7" fmla="*/ 0 h 8215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5958 w 5857875"/>
              <a:gd name="T13" fmla="*/ 285958 h 8215312"/>
              <a:gd name="T14" fmla="*/ 5571917 w 5857875"/>
              <a:gd name="T15" fmla="*/ 8215312 h 8215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7875" h="8215312">
                <a:moveTo>
                  <a:pt x="976332" y="0"/>
                </a:moveTo>
                <a:lnTo>
                  <a:pt x="4881543" y="0"/>
                </a:lnTo>
                <a:lnTo>
                  <a:pt x="4881542" y="0"/>
                </a:lnTo>
                <a:cubicBezTo>
                  <a:pt x="5420755" y="0"/>
                  <a:pt x="5857874" y="437119"/>
                  <a:pt x="5857874" y="976332"/>
                </a:cubicBezTo>
                <a:cubicBezTo>
                  <a:pt x="5857874" y="976332"/>
                  <a:pt x="5857873" y="976333"/>
                  <a:pt x="5857873" y="976333"/>
                </a:cubicBezTo>
                <a:lnTo>
                  <a:pt x="5857875" y="8215312"/>
                </a:lnTo>
                <a:lnTo>
                  <a:pt x="0" y="8215312"/>
                </a:lnTo>
                <a:lnTo>
                  <a:pt x="0" y="976332"/>
                </a:lnTo>
                <a:cubicBezTo>
                  <a:pt x="0" y="437119"/>
                  <a:pt x="437119" y="0"/>
                  <a:pt x="976332" y="1"/>
                </a:cubicBezTo>
                <a:cubicBezTo>
                  <a:pt x="976332" y="1"/>
                  <a:pt x="976333" y="1"/>
                  <a:pt x="976333" y="1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6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384376" cy="35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2399288" cy="111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030876" y="4725144"/>
            <a:ext cx="5113124" cy="1846659"/>
          </a:xfrm>
          <a:prstGeom prst="rect">
            <a:avLst/>
          </a:prstGeom>
          <a:effectLst>
            <a:glow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Speech of Head of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Vinnytska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Oblast State Administration</a:t>
            </a:r>
            <a:endParaRPr lang="uk-UA" sz="20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Anatoliy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Oliynyk</a:t>
            </a:r>
            <a:endParaRPr lang="uk-UA" sz="20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uk-UA" sz="3600" b="1" i="1" dirty="0" smtClean="0">
              <a:solidFill>
                <a:srgbClr val="7598D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May,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2014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32656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aim to walk fast – walk alone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aim to walk far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walk together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1010" y="1988840"/>
            <a:ext cx="4746812" cy="96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Experience of cooperation in partnership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Vinnytska</a:t>
            </a:r>
            <a:r>
              <a:rPr lang="en-US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oblast and CBA Project</a:t>
            </a:r>
            <a:endParaRPr lang="ru-RU" sz="2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737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Vinnytska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oblast cooperates with CBA Project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( 2008 -2014)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3000" y="685230"/>
            <a:ext cx="2492896" cy="10584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COMMUNITIES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88224" y="764704"/>
            <a:ext cx="2304256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AUTHORITIES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39952" y="764704"/>
            <a:ext cx="1944216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CBA PROJECT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97637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05273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1844824"/>
            <a:ext cx="127672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9632" y="2564904"/>
            <a:ext cx="763284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uk-UA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/>
              <a:t>Project is a stimulating impetus and motivation for common actions of communities together with authorities</a:t>
            </a:r>
            <a:r>
              <a:rPr lang="uk-UA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/>
              <a:t>Project helps to balance burden of maintaining social infrastructure objects in rural area</a:t>
            </a:r>
            <a:r>
              <a:rPr lang="uk-UA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/>
              <a:t>Project helps to establish effective partnership between community, local authorities, community organizations and private business sector</a:t>
            </a:r>
            <a:r>
              <a:rPr lang="uk-UA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/>
              <a:t>Project develops human resource capacity, indicates and trains new leaders</a:t>
            </a:r>
            <a:r>
              <a:rPr lang="uk-UA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/>
              <a:t>Project strengthens community organization and local authorities` capacity </a:t>
            </a:r>
            <a:r>
              <a:rPr lang="en-US" b="1" dirty="0"/>
              <a:t>for solving current </a:t>
            </a:r>
            <a:r>
              <a:rPr lang="en-US" b="1" dirty="0" smtClean="0"/>
              <a:t>problems and this is the first step towards decentralization of authority</a:t>
            </a:r>
            <a:r>
              <a:rPr lang="uk-UA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 2 фаза\Фото Пилипи финал\SAM_1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0199"/>
            <a:ext cx="4009869" cy="26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188640"/>
            <a:ext cx="825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what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Vinnytska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oblast is thankful to CBA Project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results of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phases</a:t>
            </a:r>
            <a:r>
              <a:rPr lang="uk-UA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ООН\Фото ПРООН\Війтвка фото\Вийтивка Финал\DSCN1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627" y="764703"/>
            <a:ext cx="3648408" cy="2736305"/>
          </a:xfrm>
          <a:prstGeom prst="rect">
            <a:avLst/>
          </a:prstGeom>
          <a:noFill/>
        </p:spPr>
      </p:pic>
      <p:pic>
        <p:nvPicPr>
          <p:cNvPr id="1027" name="Picture 3" descr="C:\Users\User\Desktop\SAM_1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4032449" cy="2736304"/>
          </a:xfrm>
          <a:prstGeom prst="rect">
            <a:avLst/>
          </a:prstGeom>
          <a:noFill/>
        </p:spPr>
      </p:pic>
      <p:pic>
        <p:nvPicPr>
          <p:cNvPr id="1028" name="Picture 4" descr="C:\Users\User\Desktop\1656124_675559572482623_18095832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58778"/>
            <a:ext cx="3600400" cy="2700301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1259631" y="2708919"/>
            <a:ext cx="1800199" cy="1021279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 smtClean="0"/>
              <a:t> </a:t>
            </a:r>
            <a:r>
              <a:rPr lang="uk-UA" sz="2000" b="1" dirty="0" smtClean="0"/>
              <a:t>38</a:t>
            </a:r>
            <a:r>
              <a:rPr lang="uk-UA" sz="1000" b="1" dirty="0" smtClean="0"/>
              <a:t>  </a:t>
            </a:r>
            <a:r>
              <a:rPr lang="en-US" sz="1000" b="1" dirty="0" smtClean="0"/>
              <a:t>micro-projects on renovating schools and kindergartens</a:t>
            </a:r>
            <a:endParaRPr lang="ru-RU" sz="1000" b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308304" y="1844824"/>
            <a:ext cx="1728193" cy="100811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 smtClean="0"/>
              <a:t> </a:t>
            </a:r>
            <a:r>
              <a:rPr lang="uk-UA" sz="2000" b="1" dirty="0" smtClean="0"/>
              <a:t>17</a:t>
            </a:r>
            <a:r>
              <a:rPr lang="uk-UA" sz="1000" b="1" dirty="0" smtClean="0"/>
              <a:t>  </a:t>
            </a:r>
            <a:r>
              <a:rPr lang="en-US" sz="1000" b="1" dirty="0" smtClean="0"/>
              <a:t>micro-projects on reconstruction of street lighting</a:t>
            </a:r>
            <a:endParaRPr lang="ru-RU" sz="1000" b="1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267744" y="5589240"/>
            <a:ext cx="1656184" cy="112402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 15 </a:t>
            </a:r>
            <a:r>
              <a:rPr lang="en-US" sz="900" b="1" dirty="0"/>
              <a:t>micro-projects </a:t>
            </a:r>
            <a:r>
              <a:rPr lang="en-US" sz="900" b="1" dirty="0" smtClean="0"/>
              <a:t>on reconstruction of local health posts and Community Centers</a:t>
            </a:r>
            <a:endParaRPr lang="ru-RU" sz="900" b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097572" y="5661248"/>
            <a:ext cx="1778683" cy="100811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 8</a:t>
            </a:r>
            <a:r>
              <a:rPr lang="uk-UA" sz="1000" b="1" dirty="0" smtClean="0"/>
              <a:t>  </a:t>
            </a:r>
            <a:r>
              <a:rPr lang="en-US" sz="1000" b="1" dirty="0" smtClean="0"/>
              <a:t>micro-projects on water supply system reconstruction </a:t>
            </a:r>
            <a:endParaRPr lang="ru-RU" sz="1000" b="1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067944" y="3043231"/>
            <a:ext cx="1440160" cy="122413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8 </a:t>
            </a:r>
            <a:r>
              <a:rPr lang="en-US" sz="1000" b="1" dirty="0" smtClean="0"/>
              <a:t>school buses procured</a:t>
            </a:r>
            <a:endParaRPr lang="ru-RU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6512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was the benefit for communities of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Vinnytska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oblast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ПРООН\Фото ПРООН\Фото 2 фаза\Райони\Хмільницький р-н\ПАС\с.Крижанівка ПАС 30.05.12\P104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3892324" cy="2880320"/>
          </a:xfrm>
          <a:prstGeom prst="rect">
            <a:avLst/>
          </a:prstGeom>
          <a:noFill/>
        </p:spPr>
      </p:pic>
      <p:pic>
        <p:nvPicPr>
          <p:cNvPr id="2057" name="Picture 9" descr="https://scontent-b-lhr.xx.fbcdn.net/hphotos-prn2/t1.0-9/10302423_711014958937084_57742071932074136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731906" cy="27989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908720"/>
            <a:ext cx="367240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Practical experience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of decentralized “bottom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- up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planning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Feeling of their own ability to influence on important for community decisions making and implementation process</a:t>
            </a:r>
            <a:r>
              <a:rPr lang="uk-UA" sz="1500" b="1" dirty="0" smtClean="0"/>
              <a:t>;</a:t>
            </a:r>
          </a:p>
          <a:p>
            <a:pPr algn="ctr">
              <a:buFont typeface="Wingdings" pitchFamily="2" charset="2"/>
              <a:buChar char="ü"/>
            </a:pPr>
            <a:endParaRPr lang="uk-UA" sz="1500" b="1" dirty="0" smtClean="0"/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/>
              <a:t>  </a:t>
            </a:r>
            <a:r>
              <a:rPr lang="en-US" sz="1500" b="1" dirty="0" smtClean="0"/>
              <a:t>Motivation for development </a:t>
            </a:r>
            <a:r>
              <a:rPr lang="en-US" sz="1500" b="1" dirty="0" smtClean="0"/>
              <a:t>and </a:t>
            </a:r>
            <a:r>
              <a:rPr lang="en-US" sz="1500" b="1" dirty="0" smtClean="0"/>
              <a:t>implementation further initiatives</a:t>
            </a:r>
            <a:r>
              <a:rPr lang="en-US" sz="1500" b="1" dirty="0"/>
              <a:t>, of larger scale and more </a:t>
            </a:r>
            <a:r>
              <a:rPr lang="en-US" sz="1500" b="1" dirty="0" smtClean="0"/>
              <a:t>demanding</a:t>
            </a:r>
            <a:r>
              <a:rPr lang="uk-UA" sz="1500" b="1" dirty="0" smtClean="0"/>
              <a:t>;</a:t>
            </a:r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4149080"/>
            <a:ext cx="3744416" cy="26314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1500" b="1" dirty="0">
                <a:latin typeface="+mj-lt"/>
                <a:cs typeface="Times New Roman" pitchFamily="18" charset="0"/>
              </a:rPr>
              <a:t>Approaching local communities to European self-government traditions</a:t>
            </a:r>
            <a:r>
              <a:rPr lang="uk-UA" sz="1500" b="1" dirty="0" smtClean="0">
                <a:latin typeface="+mj-lt"/>
                <a:cs typeface="Times New Roman" pitchFamily="18" charset="0"/>
              </a:rPr>
              <a:t>;</a:t>
            </a:r>
            <a:r>
              <a:rPr lang="en-US" sz="1500" b="1" dirty="0" smtClean="0">
                <a:latin typeface="+mj-lt"/>
                <a:cs typeface="Times New Roman" pitchFamily="18" charset="0"/>
              </a:rPr>
              <a:t> </a:t>
            </a: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500" b="1" dirty="0" smtClean="0">
                <a:latin typeface="+mj-lt"/>
                <a:cs typeface="Times New Roman" pitchFamily="18" charset="0"/>
              </a:rPr>
              <a:t>Overcoming stereotypes of </a:t>
            </a:r>
            <a:r>
              <a:rPr lang="en-US" sz="1500" b="1" dirty="0">
                <a:latin typeface="+mj-lt"/>
                <a:cs typeface="Times New Roman" pitchFamily="18" charset="0"/>
              </a:rPr>
              <a:t>isolation and remoteness of </a:t>
            </a:r>
            <a:r>
              <a:rPr lang="en-US" sz="1500" b="1" dirty="0" smtClean="0">
                <a:latin typeface="+mj-lt"/>
                <a:cs typeface="Times New Roman" pitchFamily="18" charset="0"/>
              </a:rPr>
              <a:t>authorities </a:t>
            </a:r>
            <a:r>
              <a:rPr lang="en-US" sz="1500" b="1" dirty="0">
                <a:latin typeface="+mj-lt"/>
                <a:cs typeface="Times New Roman" pitchFamily="18" charset="0"/>
              </a:rPr>
              <a:t>from the people; </a:t>
            </a: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500" b="1" dirty="0" smtClean="0"/>
              <a:t>Experience of solving </a:t>
            </a:r>
            <a:r>
              <a:rPr lang="en-US" sz="1500" b="1" dirty="0"/>
              <a:t>local problems with the help of international donor agencies.</a:t>
            </a: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15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Vinnytska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oblast expect from further cooperation with CBA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H:\Ямполь угоды\IMG_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42700" y="2670268"/>
            <a:ext cx="4638712" cy="32758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980728"/>
            <a:ext cx="4392488" cy="4755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500" dirty="0" smtClean="0"/>
              <a:t>  </a:t>
            </a:r>
            <a:r>
              <a:rPr lang="en-US" sz="1500" b="1" dirty="0" smtClean="0"/>
              <a:t>Increased number of pilot communities</a:t>
            </a:r>
            <a:r>
              <a:rPr lang="uk-UA" sz="1500" dirty="0" smtClean="0"/>
              <a:t>; </a:t>
            </a:r>
          </a:p>
          <a:p>
            <a:pPr>
              <a:buFont typeface="Wingdings" pitchFamily="2" charset="2"/>
              <a:buChar char="ü"/>
            </a:pPr>
            <a:endParaRPr lang="uk-UA" sz="1500" dirty="0" smtClean="0"/>
          </a:p>
          <a:p>
            <a:pPr>
              <a:buFont typeface="Wingdings" pitchFamily="2" charset="2"/>
              <a:buChar char="ü"/>
            </a:pPr>
            <a:r>
              <a:rPr lang="uk-UA" sz="1500" b="1" dirty="0" smtClean="0"/>
              <a:t>  </a:t>
            </a:r>
            <a:r>
              <a:rPr lang="en-US" sz="1500" b="1" dirty="0" smtClean="0"/>
              <a:t>Developing new priorities for co-financing, such as</a:t>
            </a:r>
            <a:r>
              <a:rPr lang="uk-UA" sz="1500" b="1" dirty="0" smtClean="0"/>
              <a:t>:</a:t>
            </a:r>
          </a:p>
          <a:p>
            <a:pPr>
              <a:buFontTx/>
              <a:buChar char="-"/>
            </a:pPr>
            <a:r>
              <a:rPr lang="uk-UA" sz="1500" b="1" dirty="0" smtClean="0"/>
              <a:t> </a:t>
            </a:r>
            <a:r>
              <a:rPr lang="en-GB" sz="1500" b="1" dirty="0"/>
              <a:t>tourism industry</a:t>
            </a:r>
            <a:r>
              <a:rPr lang="uk-UA" sz="1500" b="1" dirty="0" smtClean="0"/>
              <a:t> – “ </a:t>
            </a:r>
            <a:r>
              <a:rPr lang="en-US" sz="1500" b="1" dirty="0" smtClean="0"/>
              <a:t>village green tourist</a:t>
            </a:r>
            <a:r>
              <a:rPr lang="uk-UA" sz="1500" b="1" dirty="0" smtClean="0"/>
              <a:t> ”;</a:t>
            </a:r>
          </a:p>
          <a:p>
            <a:pPr>
              <a:buFontTx/>
              <a:buChar char="-"/>
            </a:pPr>
            <a:r>
              <a:rPr lang="uk-UA" sz="1500" b="1" dirty="0" smtClean="0"/>
              <a:t> </a:t>
            </a:r>
            <a:r>
              <a:rPr lang="en-US" sz="1500" b="1" dirty="0" smtClean="0"/>
              <a:t>producing cooperatives</a:t>
            </a:r>
            <a:r>
              <a:rPr lang="uk-UA" sz="1500" b="1" dirty="0" smtClean="0"/>
              <a:t>;</a:t>
            </a:r>
          </a:p>
          <a:p>
            <a:pPr>
              <a:buFontTx/>
              <a:buChar char="-"/>
            </a:pPr>
            <a:r>
              <a:rPr lang="uk-UA" sz="1500" b="1" dirty="0" smtClean="0"/>
              <a:t> </a:t>
            </a:r>
            <a:r>
              <a:rPr lang="en-US" sz="1500" b="1" dirty="0" smtClean="0"/>
              <a:t>innovative energy saving measures for </a:t>
            </a:r>
            <a:r>
              <a:rPr lang="en-GB" sz="1500" b="1" dirty="0"/>
              <a:t>social </a:t>
            </a:r>
            <a:r>
              <a:rPr lang="en-GB" sz="1500" b="1" dirty="0" smtClean="0"/>
              <a:t>infrastructure</a:t>
            </a:r>
            <a:r>
              <a:rPr lang="uk-UA" sz="1500" b="1" dirty="0" smtClean="0"/>
              <a:t>;</a:t>
            </a:r>
          </a:p>
          <a:p>
            <a:pPr>
              <a:buFontTx/>
              <a:buChar char="-"/>
            </a:pPr>
            <a:r>
              <a:rPr lang="uk-UA" sz="1500" b="1" dirty="0" smtClean="0"/>
              <a:t> </a:t>
            </a:r>
            <a:r>
              <a:rPr lang="en-US" sz="1500" b="1" dirty="0" smtClean="0"/>
              <a:t>support for development of e-government in rural area</a:t>
            </a:r>
            <a:r>
              <a:rPr lang="uk-UA" sz="1500" b="1" dirty="0" smtClean="0"/>
              <a:t>;</a:t>
            </a:r>
          </a:p>
          <a:p>
            <a:pPr>
              <a:buFontTx/>
              <a:buChar char="-"/>
            </a:pPr>
            <a:r>
              <a:rPr lang="ru-RU" sz="1500" b="1" dirty="0" smtClean="0"/>
              <a:t> </a:t>
            </a:r>
            <a:r>
              <a:rPr lang="en-US" sz="1500" b="1" dirty="0"/>
              <a:t>computerization and connection to high-speed Internet in </a:t>
            </a:r>
            <a:r>
              <a:rPr lang="en-US" sz="1500" b="1" dirty="0" smtClean="0"/>
              <a:t>village </a:t>
            </a:r>
            <a:r>
              <a:rPr lang="en-US" sz="1500" b="1" dirty="0"/>
              <a:t>schools</a:t>
            </a:r>
            <a:r>
              <a:rPr lang="uk-UA" sz="1500" b="1" dirty="0" smtClean="0"/>
              <a:t>;</a:t>
            </a:r>
          </a:p>
          <a:p>
            <a:pPr>
              <a:buFontTx/>
              <a:buChar char="-"/>
            </a:pPr>
            <a:endParaRPr lang="uk-UA" sz="1500" b="1" dirty="0" smtClean="0"/>
          </a:p>
          <a:p>
            <a:pPr>
              <a:buFont typeface="Wingdings" pitchFamily="2" charset="2"/>
              <a:buChar char="ü"/>
            </a:pPr>
            <a:r>
              <a:rPr lang="en-US" sz="1500" b="1" dirty="0" smtClean="0"/>
              <a:t> Increased share </a:t>
            </a:r>
            <a:r>
              <a:rPr lang="en-US" sz="1500" b="1" dirty="0"/>
              <a:t>of </a:t>
            </a:r>
            <a:r>
              <a:rPr lang="en-US" sz="1500" b="1" dirty="0" smtClean="0"/>
              <a:t>training </a:t>
            </a:r>
            <a:r>
              <a:rPr lang="en-US" sz="1500" b="1" dirty="0"/>
              <a:t>component of the </a:t>
            </a:r>
            <a:r>
              <a:rPr lang="en-US" sz="1500" b="1" dirty="0" smtClean="0"/>
              <a:t>Project</a:t>
            </a:r>
            <a:r>
              <a:rPr lang="en-US" sz="1500" b="1" dirty="0"/>
              <a:t>, both for the community and for the authorities</a:t>
            </a:r>
            <a:r>
              <a:rPr lang="uk-UA" sz="15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endParaRPr lang="uk-UA" sz="1500" b="1" dirty="0" smtClean="0"/>
          </a:p>
          <a:p>
            <a:pPr>
              <a:buFont typeface="Wingdings" pitchFamily="2" charset="2"/>
              <a:buChar char="ü"/>
            </a:pPr>
            <a:r>
              <a:rPr lang="uk-UA" sz="1500" b="1" dirty="0" smtClean="0"/>
              <a:t> </a:t>
            </a:r>
            <a:r>
              <a:rPr lang="en-US" sz="1500" b="1" dirty="0"/>
              <a:t>Development of cultural exchange and sharing of practical experience at national level</a:t>
            </a:r>
            <a:r>
              <a:rPr lang="uk-UA" sz="15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Thank you for your attention!</a:t>
            </a: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S102895262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405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TS010286786</vt:lpstr>
      <vt:lpstr>TS102895262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Вінницька міська рада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user</cp:lastModifiedBy>
  <cp:revision>508</cp:revision>
  <dcterms:created xsi:type="dcterms:W3CDTF">2013-12-14T13:49:50Z</dcterms:created>
  <dcterms:modified xsi:type="dcterms:W3CDTF">2014-05-19T08:33:55Z</dcterms:modified>
</cp:coreProperties>
</file>