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4" r:id="rId3"/>
    <p:sldId id="27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8" r:id="rId13"/>
    <p:sldId id="26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Panova" initials="EP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993300"/>
    <a:srgbClr val="006600"/>
    <a:srgbClr val="CC6600"/>
    <a:srgbClr val="CC3300"/>
    <a:srgbClr val="006699"/>
    <a:srgbClr val="FFD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4" autoAdjust="0"/>
  </p:normalViewPr>
  <p:slideViewPr>
    <p:cSldViewPr>
      <p:cViewPr>
        <p:scale>
          <a:sx n="98" d="100"/>
          <a:sy n="98" d="100"/>
        </p:scale>
        <p:origin x="-346" y="9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2T09:06:45.375" idx="1">
    <p:pos x="3726" y="319"/>
    <p:text>pls. incorporte EU and UNDP logos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2T09:11:22.031" idx="2">
    <p:pos x="5698" y="624"/>
    <p:text>You might decide to put the names of the countries which borer Ukraine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2T09:15:33.218" idx="4">
    <p:pos x="3628" y="1146"/>
    <p:text>I would suggest: School atendance records increased</p:text>
  </p:cm>
  <p:cm authorId="0" dt="2012-05-13T11:08:16.500" idx="6">
    <p:pos x="737" y="2520"/>
    <p:text>Not very correct expression - better to change it to Improved access to schools
You might also consider moving this last bullet point to the next slide - beneath the title.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8521-5CE3-4D0C-87EB-37C1AF9A9EB2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FDF0-12F6-4BD0-9B36-F3B210B6AF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94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62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1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55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9DD05-2AEA-4C2B-8436-F1FA01A121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87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1DF-83B5-4541-BF60-02E2AA474F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26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F9C8-8C3A-4D2D-8824-4900D4A791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13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4F3F-5B67-47E0-B2C1-537F92C20E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97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5D7C-A06E-4049-AF4C-073E248F3A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7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90E7-E335-4BFD-802A-2BCB29A6F9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410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5C75-B10E-4842-BE38-1A0A14ACD4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69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FCCD-5E8E-4798-9B7E-48C0C1D458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54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2BB0-6F8A-44E4-A87D-7B2A13CF10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302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7524-7D92-4BA3-9BB7-CACF2B0ADB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30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07D1-CF82-474E-8CE6-14C657F27F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27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D1BB8-F770-400A-A4D1-EAAEF65342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37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7CAC-18B9-4A08-A4ED-8B97FF5C57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3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1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0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7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8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25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4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8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text styles</a:t>
            </a:r>
          </a:p>
          <a:p>
            <a:pPr lvl="1"/>
            <a:r>
              <a:rPr lang="uk-UA" smtClean="0"/>
              <a:t>Second level</a:t>
            </a:r>
          </a:p>
          <a:p>
            <a:pPr lvl="2"/>
            <a:r>
              <a:rPr lang="uk-UA" smtClean="0"/>
              <a:t>Third level</a:t>
            </a:r>
          </a:p>
          <a:p>
            <a:pPr lvl="3"/>
            <a:r>
              <a:rPr lang="uk-UA" smtClean="0"/>
              <a:t>Fourth level</a:t>
            </a:r>
          </a:p>
          <a:p>
            <a:pPr lvl="4"/>
            <a:r>
              <a:rPr lang="uk-U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9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a.org.ua/three/" TargetMode="External"/><Relationship Id="rId2" Type="http://schemas.openxmlformats.org/officeDocument/2006/relationships/hyperlink" Target="http://www.cba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wmf"/><Relationship Id="rId4" Type="http://schemas.openxmlformats.org/officeDocument/2006/relationships/hyperlink" Target="http://www.facebook.com/cbapro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2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comments" Target="../comments/comment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.w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9.xml"/><Relationship Id="rId5" Type="http://schemas.openxmlformats.org/officeDocument/2006/relationships/comments" Target="../comments/commen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11960" y="2420888"/>
            <a:ext cx="4714553" cy="1871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uk-UA" sz="3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Місцевий розвиток орієнтований на громаду – третя фаза</a:t>
            </a:r>
            <a:endParaRPr lang="en-US" sz="3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1637" y="4653136"/>
            <a:ext cx="4963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Спільний проект Європейського Союзу та ПРООН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0315" y="621064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Київ, травень 2014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921" y="188640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77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Фото 3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33" y="3501008"/>
            <a:ext cx="2184366" cy="147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Одеська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49"/>
          <a:stretch/>
        </p:blipFill>
        <p:spPr bwMode="auto">
          <a:xfrm>
            <a:off x="570527" y="2060848"/>
            <a:ext cx="2176038" cy="13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538412"/>
            <a:ext cx="5184576" cy="5587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Розвинуті інституційні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   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структури, що підтримують спільне планування та ініціативи громад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Населення в селах та містах мають кращі умови життя</a:t>
            </a:r>
          </a:p>
          <a:p>
            <a:pPr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Розширення економічних можливостей для жителів сільських територій</a:t>
            </a:r>
          </a:p>
          <a:p>
            <a:pPr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Створені та протестовані моделі управління спільною власністю жителів багатоквартирних будинків</a:t>
            </a:r>
          </a:p>
          <a:p>
            <a:pPr>
              <a:spcAft>
                <a:spcPts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Впровадженні новітні технології та процедури управління</a:t>
            </a:r>
          </a:p>
          <a:p>
            <a:pPr>
              <a:spcAft>
                <a:spcPts val="0"/>
              </a:spcAft>
            </a:pPr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endParaRPr lang="uk-UA" sz="2000" dirty="0">
              <a:latin typeface="Calibri"/>
              <a:ea typeface="Calibri"/>
              <a:cs typeface="Times New Roman"/>
            </a:endParaRPr>
          </a:p>
          <a:p>
            <a:endParaRPr lang="uk-UA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556" y="294117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94" y="294117"/>
            <a:ext cx="2226505" cy="16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53" t="20052" r="4531"/>
          <a:stretch/>
        </p:blipFill>
        <p:spPr bwMode="auto">
          <a:xfrm flipH="1">
            <a:off x="595761" y="5094662"/>
            <a:ext cx="217689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18082818"/>
              </p:ext>
            </p:extLst>
          </p:nvPr>
        </p:nvGraphicFramePr>
        <p:xfrm>
          <a:off x="467544" y="1143000"/>
          <a:ext cx="8229600" cy="554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365920"/>
                <a:gridCol w="5421288"/>
              </a:tblGrid>
              <a:tr h="60466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Села</a:t>
                      </a:r>
                      <a:r>
                        <a:rPr lang="uk-UA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yriad Pro" pitchFamily="34" charset="0"/>
                        </a:rPr>
                        <a:t>Міста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yriad Pro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1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Охорона здоров'я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Підтримка створення ефективного власника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в багатоквартирних будинках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Енергоефективність житлових будинків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Енергоефективність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7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Охорона навколишнього середовища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Інноваційне управління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Водопостачання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Економічні ініціативи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00" name="Text Box 3"/>
          <p:cNvSpPr txBox="1">
            <a:spLocks noChangeArrowheads="1"/>
          </p:cNvSpPr>
          <p:nvPr/>
        </p:nvSpPr>
        <p:spPr bwMode="auto">
          <a:xfrm>
            <a:off x="1403648" y="306278"/>
            <a:ext cx="5837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3600" b="1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Пріоритети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72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88910"/>
              </p:ext>
            </p:extLst>
          </p:nvPr>
        </p:nvGraphicFramePr>
        <p:xfrm>
          <a:off x="7176770" y="260648"/>
          <a:ext cx="9906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770" y="260648"/>
                        <a:ext cx="9906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02" name="Picture 9" descr="C:\Documents and Settings\iuliia.iakusha\Local Settings\Temporary Internet Files\Content.Outlook\UU13M9A8\UNDP_new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7413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a7.sphotos.ak.fbcdn.net/hphotos-ak-ash4/294299_293020900723917_264520826907258_1234085_1614618305_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3258032" cy="193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All Folders 2010\MEDIA LIBRARY\Photos\PROF SG\zipped-album-1g3s18hn-7h7p-1atfyke78t-si6crzegp0\VZ0_0785.jpg"/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6702603" y="4869160"/>
            <a:ext cx="2211210" cy="182739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7369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2"/>
                </a:solidFill>
              </a:rPr>
              <a:t>ДЯКУЮ!</a:t>
            </a:r>
            <a:endParaRPr lang="uk-UA" sz="5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Більше інформації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www.cba.org.ua/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www.cba.org.ua/three/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Facebook </a:t>
            </a:r>
            <a:r>
              <a:rPr lang="en-US" dirty="0" smtClean="0"/>
              <a:t>page: </a:t>
            </a:r>
            <a:r>
              <a:rPr lang="en-US" dirty="0" smtClean="0">
                <a:hlinkClick r:id="rId4"/>
              </a:rPr>
              <a:t>http://www.facebook.com/cbaproject</a:t>
            </a:r>
            <a:endParaRPr lang="uk-U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532" y="3661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Мета проекту</a:t>
            </a:r>
            <a:endParaRPr lang="uk-UA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altLang="en-US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створити сприятливе середовище для довгострокового соціально-економічного розвитку на місцевому рівні шляхом розвитку місцевого самоврядування та підтримки ініціатив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en-US" dirty="0" err="1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місцевих</a:t>
            </a:r>
            <a:r>
              <a:rPr lang="ru-RU" altLang="en-US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uk-UA" altLang="en-US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громад на </a:t>
            </a:r>
            <a:r>
              <a:rPr lang="uk-UA" altLang="en-US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всій </a:t>
            </a:r>
            <a:r>
              <a:rPr lang="uk-UA" altLang="en-US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території </a:t>
            </a:r>
            <a:r>
              <a:rPr lang="uk-UA" altLang="en-US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України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98561"/>
              </p:ext>
            </p:extLst>
          </p:nvPr>
        </p:nvGraphicFramePr>
        <p:xfrm>
          <a:off x="7524328" y="332656"/>
          <a:ext cx="8905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32656"/>
                        <a:ext cx="8905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921" y="188640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899592" y="5229200"/>
            <a:ext cx="4464496" cy="1200329"/>
          </a:xfrm>
          <a:prstGeom prst="rect">
            <a:avLst/>
          </a:prstGeom>
          <a:solidFill>
            <a:srgbClr val="FFD279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6">
                <a:lumMod val="20000"/>
                <a:lumOff val="80000"/>
              </a:schemeClr>
            </a:extrusion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EUR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3.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млн.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(EU: 90%)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13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30 </a:t>
            </a:r>
            <a:r>
              <a:rPr lang="uk-UA" sz="2400" b="1" dirty="0" err="1" smtClean="0">
                <a:latin typeface="Calibri" pitchFamily="34" charset="0"/>
                <a:cs typeface="Calibri" pitchFamily="34" charset="0"/>
              </a:rPr>
              <a:t>мікропроектів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1.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5 млн. </a:t>
            </a:r>
            <a:r>
              <a:rPr lang="uk-UA" sz="2400" b="1" dirty="0" err="1" smtClean="0">
                <a:latin typeface="Calibri" pitchFamily="34" charset="0"/>
                <a:cs typeface="Calibri" pitchFamily="34" charset="0"/>
              </a:rPr>
              <a:t>бенефіціарів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0982" y="152400"/>
            <a:ext cx="6394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CBA –I</a:t>
            </a:r>
            <a:r>
              <a:rPr lang="uk-UA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ІІ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20</a:t>
            </a:r>
            <a:r>
              <a:rPr lang="uk-UA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14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-201</a:t>
            </a:r>
            <a:r>
              <a:rPr lang="uk-UA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03272"/>
              </p:ext>
            </p:extLst>
          </p:nvPr>
        </p:nvGraphicFramePr>
        <p:xfrm>
          <a:off x="2104367" y="1124744"/>
          <a:ext cx="6051773" cy="415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Slide" r:id="rId3" imgW="4099723" imgH="3073771" progId="PowerPoint.Slide.8">
                  <p:embed/>
                </p:oleObj>
              </mc:Choice>
              <mc:Fallback>
                <p:oleObj name="Slide" r:id="rId3" imgW="4099723" imgH="3073771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67" y="1124744"/>
                        <a:ext cx="6051773" cy="415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504" y="3789040"/>
            <a:ext cx="3896446" cy="1200329"/>
          </a:xfrm>
          <a:prstGeom prst="rect">
            <a:avLst/>
          </a:prstGeom>
          <a:solidFill>
            <a:srgbClr val="FFD279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FFD279"/>
            </a:extrusion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Всі регіони України</a:t>
            </a:r>
            <a:r>
              <a:rPr lang="en-US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районів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fontAlgn="base" hangingPunct="1">
              <a:spcAft>
                <a:spcPct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сіл та 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міст</a:t>
            </a:r>
            <a:endParaRPr lang="en-US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4819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140" y="21472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06282" y="1556792"/>
            <a:ext cx="8314190" cy="1746485"/>
          </a:xfrm>
        </p:spPr>
        <p:txBody>
          <a:bodyPr/>
          <a:lstStyle/>
          <a:p>
            <a:pPr marL="571500" indent="-457200" eaLnBrk="1" hangingPunct="1">
              <a:spcBef>
                <a:spcPts val="0"/>
              </a:spcBef>
            </a:pPr>
            <a:r>
              <a:rPr lang="uk-UA" altLang="en-US" sz="280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Фокус на </a:t>
            </a:r>
            <a:r>
              <a:rPr lang="uk-UA" altLang="en-US" sz="2800" dirty="0" err="1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інституціоналізацію</a:t>
            </a:r>
            <a:r>
              <a:rPr lang="uk-UA" altLang="en-US" sz="280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 підходу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80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Рішення найбільш гострих проблем визначених громадою</a:t>
            </a:r>
          </a:p>
          <a:p>
            <a:pPr marL="114300" indent="0" eaLnBrk="1" hangingPunct="1">
              <a:spcBef>
                <a:spcPts val="0"/>
              </a:spcBef>
              <a:buNone/>
            </a:pPr>
            <a:endParaRPr lang="uk-UA" altLang="en-US" sz="280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80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119" y="17925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179256"/>
            <a:ext cx="68677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4300" indent="0" algn="ctr" eaLnBrk="1" hangingPunct="1">
              <a:spcBef>
                <a:spcPts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P</a:t>
            </a:r>
            <a:r>
              <a:rPr lang="uk-UA" alt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озповсюдження</a:t>
            </a:r>
            <a:r>
              <a:rPr lang="uk-UA" altLang="en-US" sz="3200" b="1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uk-UA" altLang="en-US" sz="3200" b="1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підходу із залучення громад до місцевого врядування та сталого розвитку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Z:\All Folders 2010\MEDIA LIBRARY\Photos\CBA_selected photos\с.Високе Житомирської обл_ФАП\IMG_8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713162" cy="2596306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5615" y="3645024"/>
            <a:ext cx="33485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24003" y="1322256"/>
            <a:ext cx="8353425" cy="3528789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uk-UA" altLang="en-US" sz="2800" dirty="0" smtClean="0">
              <a:latin typeface="Myriad Pro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uk-UA" altLang="en-US" sz="28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119" y="17925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1561" y="515536"/>
            <a:ext cx="7560840" cy="18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uk-UA" altLang="en-US" sz="3600" b="1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Підтримка економічних ініціатив у сільській місцевості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2356564"/>
            <a:ext cx="4254557" cy="38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eaLnBrk="1" hangingPunct="1">
              <a:spcBef>
                <a:spcPts val="0"/>
              </a:spcBef>
            </a:pPr>
            <a:r>
              <a:rPr lang="uk-UA" altLang="en-US" sz="30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Розширення підтримки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30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Інституційний розвиток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30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Забезпечення доступу до інформації щодо нових технологій</a:t>
            </a: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30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30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9" name="Picture 2" descr="http://intranet.undp.org.ua/programme/ld/cba2/Project_reports/PHOTOs/IGA%20Exhib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15" y="2564904"/>
            <a:ext cx="439197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6840686" cy="1158453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254061"/>
                </a:solidFill>
                <a:latin typeface="Calibri" pitchFamily="34" charset="0"/>
                <a:cs typeface="Calibri" pitchFamily="34" charset="0"/>
              </a:rPr>
              <a:t>Залучення громад до підвищення енергоефективності житла в містах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119" y="17925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496">
            <a:off x="515801" y="3460694"/>
            <a:ext cx="4143375" cy="32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Z:\All Folders 2010\MEDIA LIBRARY\Photos\PROF SG\VZ0_0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6798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1335606"/>
            <a:ext cx="8314190" cy="245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Партнерство з містами населенням до 150 тис. мешканців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Енергоефективність як найважливіший пріоритет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Створення відповідального власника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Розробка практичних моделей вирішення проблем житлового сектору</a:t>
            </a: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288697" y="404665"/>
            <a:ext cx="3744540" cy="3384376"/>
          </a:xfrm>
        </p:spPr>
        <p:txBody>
          <a:bodyPr/>
          <a:lstStyle/>
          <a:p>
            <a:pPr eaLnBrk="1" hangingPunct="1"/>
            <a:r>
              <a:rPr lang="uk-UA" sz="3800" b="1" dirty="0" smtClean="0">
                <a:solidFill>
                  <a:srgbClr val="17375E"/>
                </a:solidFill>
                <a:latin typeface="Calibri" pitchFamily="34" charset="0"/>
              </a:rPr>
              <a:t>Впровадження інноваційних практик врядування на місцевому рівні</a:t>
            </a:r>
            <a:endParaRPr lang="uk-UA" sz="3500" b="1" dirty="0" smtClean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548" y="239673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486" y="188640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067944" y="908720"/>
            <a:ext cx="475252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eaLnBrk="1" hangingPunct="1">
              <a:spcBef>
                <a:spcPts val="0"/>
              </a:spcBef>
            </a:pPr>
            <a:r>
              <a:rPr lang="uk-UA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Просування передових технологій врядування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Можливості співпраці для міст з різним базовим рівнем 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Різні форми залучення громадян до рішення проблем місцевого розвитку як основний пріоритет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Забезпечення координації із зусиллями на центральному рівні</a:t>
            </a: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oksana.remiga\AppData\Local\Microsoft\Windows\Temporary Internet Files\Content.Outlook\BPOE1T0V\5 good view of meeting E Rudich_December 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5024"/>
            <a:ext cx="374441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7544" y="165812"/>
            <a:ext cx="7525344" cy="1462988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Підтримка у розробці політики децентралізації та поширення знань щодо сталого розвитку</a:t>
            </a:r>
            <a:endParaRPr lang="uk-UA" sz="3200" b="1" dirty="0">
              <a:solidFill>
                <a:srgbClr val="17375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1628800"/>
            <a:ext cx="8928992" cy="204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Партнерство на національному рівні, підтримка розробки законодавчої основи 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Досвід громад як основа законотворчої діяльності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Підтримка практичного втілення реформи місцевого самоврядування</a:t>
            </a:r>
          </a:p>
          <a:p>
            <a:pPr marL="571500" indent="-457200" eaLnBrk="1" hangingPunct="1">
              <a:spcBef>
                <a:spcPts val="0"/>
              </a:spcBef>
            </a:pPr>
            <a:r>
              <a:rPr lang="uk-UA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Співпраця з асоціаціями</a:t>
            </a: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6" name="Picture 2" descr="Z:\All Folders 2010\MEDIA LIBRARY\Photos\KV\KV_Вибрані фото на візит\Шевченкове-збори\Збори с. Шевченков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676023"/>
            <a:ext cx="3960440" cy="26019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76023"/>
            <a:ext cx="3384376" cy="260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4844" y="332656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779" y="29918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395536" y="219075"/>
            <a:ext cx="7653536" cy="833661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Очікувані результати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24744"/>
            <a:ext cx="7993860" cy="2088232"/>
          </a:xfrm>
        </p:spPr>
        <p:txBody>
          <a:bodyPr>
            <a:noAutofit/>
          </a:bodyPr>
          <a:lstStyle/>
          <a:p>
            <a:pPr marL="114300" indent="0" eaLnBrk="1" hangingPunct="1">
              <a:buNone/>
              <a:defRPr/>
            </a:pPr>
            <a:r>
              <a:rPr lang="uk-UA" sz="3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Місцеві громади та місцеві органи влади готові до повноцінного впровадження принципів розвитку орієнтованого на громаду</a:t>
            </a:r>
          </a:p>
        </p:txBody>
      </p:sp>
      <p:pic>
        <p:nvPicPr>
          <p:cNvPr id="23556" name="Picture 3" descr="Z:\All Folders 2010\MEDIA LIBRARY\Photos\CBA_selected photos\IMG_204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09323"/>
            <a:ext cx="2003656" cy="27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119" y="17925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All Folders 2010\MEDIA LIBRARY\Photos\CBA_selected photos\Житомирська обл_с.Студениця_ФА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3270935"/>
            <a:ext cx="3240360" cy="31449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12" name="Picture 4" descr="Z:\All Folders 2010\MEDIA LIBRARY\Photos\APR photos\ARC\вод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4048" y="3270935"/>
            <a:ext cx="3789362" cy="303371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468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332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1_Default Design</vt:lpstr>
      <vt:lpstr>Picture</vt:lpstr>
      <vt:lpstr>Slide</vt:lpstr>
      <vt:lpstr>PowerPoint Presentation</vt:lpstr>
      <vt:lpstr> Мета проекту</vt:lpstr>
      <vt:lpstr>PowerPoint Presentation</vt:lpstr>
      <vt:lpstr>PowerPoint Presentation</vt:lpstr>
      <vt:lpstr>PowerPoint Presentation</vt:lpstr>
      <vt:lpstr>Залучення громад до підвищення енергоефективності житла в містах</vt:lpstr>
      <vt:lpstr>Впровадження інноваційних практик врядування на місцевому рівні</vt:lpstr>
      <vt:lpstr>Підтримка у розробці політики децентралізації та поширення знань щодо сталого розвитку</vt:lpstr>
      <vt:lpstr>Очікувані результати</vt:lpstr>
      <vt:lpstr>PowerPoint Presentation</vt:lpstr>
      <vt:lpstr>PowerPoint Presentation</vt:lpstr>
      <vt:lpstr>ДЯКУЮ!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Based Approach to Local Development</dc:title>
  <dc:creator>user-GY</dc:creator>
  <cp:lastModifiedBy>User</cp:lastModifiedBy>
  <cp:revision>60</cp:revision>
  <dcterms:created xsi:type="dcterms:W3CDTF">2012-05-11T04:55:44Z</dcterms:created>
  <dcterms:modified xsi:type="dcterms:W3CDTF">2014-05-19T15:03:35Z</dcterms:modified>
</cp:coreProperties>
</file>