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4" r:id="rId3"/>
    <p:sldId id="27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7" r:id="rId12"/>
    <p:sldId id="278" r:id="rId13"/>
    <p:sldId id="263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Panova" initials="EP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3300"/>
    <a:srgbClr val="993300"/>
    <a:srgbClr val="006600"/>
    <a:srgbClr val="CC6600"/>
    <a:srgbClr val="CC3300"/>
    <a:srgbClr val="006699"/>
    <a:srgbClr val="FFD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4" autoAdjust="0"/>
  </p:normalViewPr>
  <p:slideViewPr>
    <p:cSldViewPr>
      <p:cViewPr>
        <p:scale>
          <a:sx n="98" d="100"/>
          <a:sy n="98" d="100"/>
        </p:scale>
        <p:origin x="-346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12T09:06:45.375" idx="1">
    <p:pos x="3726" y="319"/>
    <p:text>pls. incorporte EU and UNDP logos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12T09:11:22.031" idx="2">
    <p:pos x="5698" y="624"/>
    <p:text>You might decide to put the names of the countries which borer Ukraine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5-12T09:15:33.218" idx="4">
    <p:pos x="3628" y="1146"/>
    <p:text>I would suggest: School atendance records increased</p:text>
  </p:cm>
  <p:cm authorId="0" dt="2012-05-13T11:08:16.500" idx="6">
    <p:pos x="737" y="2520"/>
    <p:text>Not very correct expression - better to change it to Improved access to schools
You might also consider moving this last bullet point to the next slide - beneath the title.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B8521-5CE3-4D0C-87EB-37C1AF9A9EB2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CFDF0-12F6-4BD0-9B36-F3B210B6AF4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94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62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12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555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9DD05-2AEA-4C2B-8436-F1FA01A121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187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41DF-83B5-4541-BF60-02E2AA474F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926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F9C8-8C3A-4D2D-8824-4900D4A791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13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64F3F-5B67-47E0-B2C1-537F92C20E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971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65D7C-A06E-4049-AF4C-073E248F3A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74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B90E7-E335-4BFD-802A-2BCB29A6F9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2410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5C75-B10E-4842-BE38-1A0A14ACD4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69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FCCD-5E8E-4798-9B7E-48C0C1D458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54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3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92BB0-6F8A-44E4-A87D-7B2A13CF10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302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7524-7D92-4BA3-9BB7-CACF2B0ADB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3306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07D1-CF82-474E-8CE6-14C657F27F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027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D1BB8-F770-400A-A4D1-EAAEF65342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37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57CAC-18B9-4A08-A4ED-8B97FF5C57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39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1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00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73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80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25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504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62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0329-9994-40B4-B83C-7AF4CBAA07A3}" type="datetimeFigureOut">
              <a:rPr lang="uk-UA" smtClean="0"/>
              <a:t>19.05.2014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CCB4-78ED-4CB5-957C-FDAACF3453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588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Click to edit Master text styles</a:t>
            </a:r>
          </a:p>
          <a:p>
            <a:pPr lvl="1"/>
            <a:r>
              <a:rPr lang="uk-UA" smtClean="0"/>
              <a:t>Second level</a:t>
            </a:r>
          </a:p>
          <a:p>
            <a:pPr lvl="2"/>
            <a:r>
              <a:rPr lang="uk-UA" smtClean="0"/>
              <a:t>Third level</a:t>
            </a:r>
          </a:p>
          <a:p>
            <a:pPr lvl="3"/>
            <a:r>
              <a:rPr lang="uk-UA" smtClean="0"/>
              <a:t>Fourth level</a:t>
            </a:r>
          </a:p>
          <a:p>
            <a:pPr lvl="4"/>
            <a:r>
              <a:rPr lang="uk-U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A3F7-9D4B-467F-9C29-8CA07348B5C0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9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wm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5" Type="http://schemas.openxmlformats.org/officeDocument/2006/relationships/image" Target="../media/image21.jpeg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a.org.ua/three/" TargetMode="External"/><Relationship Id="rId2" Type="http://schemas.openxmlformats.org/officeDocument/2006/relationships/hyperlink" Target="http://www.cba.org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hyperlink" Target="http://www.facebook.com/cbaproje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3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comments" Target="../comments/comment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5" Type="http://schemas.openxmlformats.org/officeDocument/2006/relationships/comments" Target="../comments/commen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11960" y="2420888"/>
            <a:ext cx="4714553" cy="18717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3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Community Based Approach to Local Development – phase 3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1637" y="4653136"/>
            <a:ext cx="49634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Joint project of European Union and United Nations Development </a:t>
            </a:r>
            <a:r>
              <a:rPr lang="en-US" sz="22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2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rogramme</a:t>
            </a:r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0315" y="6210644"/>
            <a:ext cx="163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Kiev, May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uk-U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11138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773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460" y="790575"/>
            <a:ext cx="5626968" cy="564949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Developed institutional structures supporting joint planning and community initiatives </a:t>
            </a: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Times New Roman"/>
              </a:rPr>
              <a:t>Improved living conditions in villages and municipalities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Broadening of economic opportunities for rural population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Developed and tested models of management and maintenance of joint property in multi-apartment buildings</a:t>
            </a: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Established practices of innovative governance</a:t>
            </a:r>
            <a:endParaRPr lang="en-US" sz="2000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endParaRPr lang="uk-UA" sz="2000" dirty="0">
              <a:latin typeface="Calibri"/>
              <a:ea typeface="Calibri"/>
              <a:cs typeface="Times New Roman"/>
            </a:endParaRPr>
          </a:p>
          <a:p>
            <a:endParaRPr lang="uk-UA" sz="2000" dirty="0"/>
          </a:p>
        </p:txBody>
      </p:sp>
      <p:pic>
        <p:nvPicPr>
          <p:cNvPr id="7" name="Picture 6" descr="Фото 3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69" y="3168401"/>
            <a:ext cx="1957178" cy="132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Одеська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549"/>
          <a:stretch/>
        </p:blipFill>
        <p:spPr bwMode="auto">
          <a:xfrm>
            <a:off x="605110" y="1977057"/>
            <a:ext cx="1950019" cy="11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10" y="538412"/>
            <a:ext cx="1939501" cy="145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53" t="20052" r="4531"/>
          <a:stretch/>
        </p:blipFill>
        <p:spPr bwMode="auto">
          <a:xfrm flipH="1">
            <a:off x="595761" y="4509120"/>
            <a:ext cx="1974458" cy="117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25" y="212725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7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54888203"/>
              </p:ext>
            </p:extLst>
          </p:nvPr>
        </p:nvGraphicFramePr>
        <p:xfrm>
          <a:off x="457200" y="1600200"/>
          <a:ext cx="8229600" cy="438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520280"/>
                <a:gridCol w="5266928"/>
              </a:tblGrid>
              <a:tr h="46064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Villages </a:t>
                      </a:r>
                      <a:r>
                        <a:rPr lang="uk-UA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Myriad Pro" pitchFamily="34" charset="0"/>
                        </a:rPr>
                        <a:t>Municipalities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Myriad Pro" pitchFamily="34" charset="0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1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Health protection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Support to the establishment of responsible owner of multi apartment buildings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Energy efficiency in housing sector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8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Energy efficiency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70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Environment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Innovative governance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1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Water supply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58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yriad Pro" pitchFamily="34" charset="0"/>
                        </a:rPr>
                        <a:t>Economic initiative</a:t>
                      </a: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200" name="Text Box 3"/>
          <p:cNvSpPr txBox="1">
            <a:spLocks noChangeArrowheads="1"/>
          </p:cNvSpPr>
          <p:nvPr/>
        </p:nvSpPr>
        <p:spPr bwMode="auto">
          <a:xfrm>
            <a:off x="1873250" y="422275"/>
            <a:ext cx="5837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Myriad Pro" pitchFamily="34" charset="0"/>
              </a:rPr>
              <a:t>Priorities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Myriad Pro" pitchFamily="34" charset="0"/>
            </a:endParaRPr>
          </a:p>
        </p:txBody>
      </p:sp>
      <p:graphicFrame>
        <p:nvGraphicFramePr>
          <p:cNvPr id="720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788910"/>
              </p:ext>
            </p:extLst>
          </p:nvPr>
        </p:nvGraphicFramePr>
        <p:xfrm>
          <a:off x="7176770" y="260648"/>
          <a:ext cx="9906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Picture" r:id="rId3" imgW="1372361" imgH="880928" progId="Word.Picture.8">
                  <p:embed/>
                </p:oleObj>
              </mc:Choice>
              <mc:Fallback>
                <p:oleObj name="Picture" r:id="rId3" imgW="1372361" imgH="88092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770" y="260648"/>
                        <a:ext cx="9906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a7.sphotos.ak.fbcdn.net/hphotos-ak-ash4/294299_293020900723917_264520826907258_1234085_1614618305_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280805"/>
            <a:ext cx="3230240" cy="192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Z:\All Folders 2010\MEDIA LIBRARY\Photos\PROF SG\zipped-album-1g3s18hn-7h7p-1atfyke78t-si6crzegp0\VZ0_0785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/>
        </p:blipFill>
        <p:spPr bwMode="auto">
          <a:xfrm>
            <a:off x="6228184" y="4280805"/>
            <a:ext cx="2664296" cy="22018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9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11138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9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THANK YOU!</a:t>
            </a:r>
            <a:endParaRPr lang="uk-UA" sz="5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More information: </a:t>
            </a:r>
            <a:r>
              <a:rPr lang="en-US" dirty="0" smtClean="0">
                <a:hlinkClick r:id="rId2"/>
              </a:rPr>
              <a:t>www.cba.org.ua</a:t>
            </a:r>
            <a:r>
              <a:rPr lang="en-US" dirty="0" smtClean="0"/>
              <a:t>; </a:t>
            </a:r>
            <a:r>
              <a:rPr lang="en-US" dirty="0" smtClean="0">
                <a:hlinkClick r:id="rId3"/>
              </a:rPr>
              <a:t>www.cba.org.ua/three/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Facebook page: </a:t>
            </a:r>
            <a:r>
              <a:rPr lang="en-US" dirty="0" smtClean="0">
                <a:hlinkClick r:id="rId4"/>
              </a:rPr>
              <a:t>http://www.facebook.com/cbaproject</a:t>
            </a:r>
            <a:endParaRPr lang="uk-U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908" y="212725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5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Overall Objective:</a:t>
            </a:r>
            <a:endParaRPr lang="uk-UA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000066"/>
                </a:solidFill>
              </a:rPr>
              <a:t>To promote sustainable socio-economic development at local level by strengthening participatory governance and encouraging community-based initiatives throughout Ukraine </a:t>
            </a:r>
            <a:endParaRPr lang="ru-RU" dirty="0">
              <a:solidFill>
                <a:srgbClr val="000066"/>
              </a:solidFill>
            </a:endParaRPr>
          </a:p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505328"/>
              </p:ext>
            </p:extLst>
          </p:nvPr>
        </p:nvGraphicFramePr>
        <p:xfrm>
          <a:off x="7380312" y="332656"/>
          <a:ext cx="8905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Picture" r:id="rId3" imgW="1372361" imgH="880928" progId="Word.Picture.8">
                  <p:embed/>
                </p:oleObj>
              </mc:Choice>
              <mc:Fallback>
                <p:oleObj name="Picture" r:id="rId3" imgW="1372361" imgH="88092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32656"/>
                        <a:ext cx="89058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21" y="211138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1259632" y="5229200"/>
            <a:ext cx="4464496" cy="1200329"/>
          </a:xfrm>
          <a:prstGeom prst="rect">
            <a:avLst/>
          </a:prstGeom>
          <a:solidFill>
            <a:srgbClr val="FFD279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accent6">
                <a:lumMod val="20000"/>
                <a:lumOff val="80000"/>
              </a:schemeClr>
            </a:extrusion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EUR 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3.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8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mln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(EU: 90%)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13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30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micro-projects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1.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5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mln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f beneficiaries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0982" y="152400"/>
            <a:ext cx="6394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CBA –I</a:t>
            </a:r>
            <a:r>
              <a:rPr lang="uk-UA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ІІ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20</a:t>
            </a:r>
            <a:r>
              <a:rPr lang="uk-UA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14</a:t>
            </a:r>
            <a:r>
              <a:rPr lang="en-US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-201</a:t>
            </a:r>
            <a:r>
              <a:rPr lang="uk-UA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231862"/>
              </p:ext>
            </p:extLst>
          </p:nvPr>
        </p:nvGraphicFramePr>
        <p:xfrm>
          <a:off x="2411760" y="1052736"/>
          <a:ext cx="6084676" cy="417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Slide" r:id="rId4" imgW="4099723" imgH="3073771" progId="PowerPoint.Slide.8">
                  <p:embed/>
                </p:oleObj>
              </mc:Choice>
              <mc:Fallback>
                <p:oleObj name="Slide" r:id="rId4" imgW="4099723" imgH="3073771" progId="PowerPoint.Slid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052736"/>
                        <a:ext cx="6084676" cy="4175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0752" y="3519179"/>
            <a:ext cx="3896446" cy="1200329"/>
          </a:xfrm>
          <a:prstGeom prst="rect">
            <a:avLst/>
          </a:prstGeom>
          <a:solidFill>
            <a:srgbClr val="FFD279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rgbClr val="FFD279"/>
            </a:extrusionClr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regions of Ukraine</a:t>
            </a:r>
            <a:endParaRPr lang="en-US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fontAlgn="base" hangingPunct="1"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</a:t>
            </a: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districts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eaLnBrk="1" fontAlgn="base" hangingPunct="1">
              <a:spcAft>
                <a:spcPct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1000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villages and </a:t>
            </a:r>
            <a:r>
              <a:rPr lang="uk-UA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</a:t>
            </a: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cities</a:t>
            </a:r>
            <a:endParaRPr lang="en-US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19" y="230187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506282" y="1556792"/>
            <a:ext cx="8314190" cy="1746485"/>
          </a:xfrm>
        </p:spPr>
        <p:txBody>
          <a:bodyPr/>
          <a:lstStyle/>
          <a:p>
            <a:pPr marL="571500" indent="-457200" eaLnBrk="1" hangingPunct="1">
              <a:spcBef>
                <a:spcPts val="0"/>
              </a:spcBef>
            </a:pPr>
            <a:r>
              <a:rPr lang="en-US" altLang="en-US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Institutionalization of the approach</a:t>
            </a:r>
            <a:endParaRPr lang="uk-UA" altLang="en-US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r>
              <a:rPr lang="en-US" altLang="en-US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Solving of the most acute local problems jointly identified by local communities</a:t>
            </a:r>
            <a:endParaRPr lang="uk-UA" altLang="en-US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114300" indent="0" eaLnBrk="1" hangingPunct="1">
              <a:spcBef>
                <a:spcPts val="0"/>
              </a:spcBef>
              <a:buNone/>
            </a:pPr>
            <a:endParaRPr lang="uk-UA" altLang="en-US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539552" y="179256"/>
            <a:ext cx="68677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14300" indent="0" algn="ctr" eaLnBrk="1" hangingPunct="1">
              <a:spcBef>
                <a:spcPts val="0"/>
              </a:spcBef>
              <a:buFontTx/>
              <a:buNone/>
            </a:pPr>
            <a:r>
              <a:rPr lang="uk-UA" sz="3200" b="1" dirty="0" err="1">
                <a:solidFill>
                  <a:srgbClr val="000066"/>
                </a:solidFill>
                <a:latin typeface="Myriad Pro" pitchFamily="34" charset="0"/>
              </a:rPr>
              <a:t>Promoting</a:t>
            </a:r>
            <a:r>
              <a:rPr lang="uk-UA" sz="3200" b="1" dirty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Myriad Pro" pitchFamily="34" charset="0"/>
              </a:rPr>
              <a:t>C</a:t>
            </a:r>
            <a:r>
              <a:rPr lang="uk-UA" sz="3200" b="1" dirty="0" err="1" smtClean="0">
                <a:solidFill>
                  <a:srgbClr val="000066"/>
                </a:solidFill>
                <a:latin typeface="Myriad Pro" pitchFamily="34" charset="0"/>
              </a:rPr>
              <a:t>ommunity</a:t>
            </a:r>
            <a:r>
              <a:rPr lang="uk-UA" sz="32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Myriad Pro" pitchFamily="34" charset="0"/>
              </a:rPr>
              <a:t>B</a:t>
            </a:r>
            <a:r>
              <a:rPr lang="uk-UA" sz="3200" b="1" dirty="0" err="1" smtClean="0">
                <a:solidFill>
                  <a:srgbClr val="000066"/>
                </a:solidFill>
                <a:latin typeface="Myriad Pro" pitchFamily="34" charset="0"/>
              </a:rPr>
              <a:t>ased</a:t>
            </a:r>
            <a:r>
              <a:rPr lang="uk-UA" sz="32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Myriad Pro" pitchFamily="34" charset="0"/>
              </a:rPr>
              <a:t>A</a:t>
            </a:r>
            <a:r>
              <a:rPr lang="uk-UA" sz="3200" b="1" dirty="0" err="1" smtClean="0">
                <a:solidFill>
                  <a:srgbClr val="000066"/>
                </a:solidFill>
                <a:latin typeface="Myriad Pro" pitchFamily="34" charset="0"/>
              </a:rPr>
              <a:t>pproach</a:t>
            </a:r>
            <a:r>
              <a:rPr lang="uk-UA" sz="32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uk-UA" sz="3200" b="1" dirty="0" err="1">
                <a:solidFill>
                  <a:srgbClr val="000066"/>
                </a:solidFill>
                <a:latin typeface="Myriad Pro" pitchFamily="34" charset="0"/>
              </a:rPr>
              <a:t>to</a:t>
            </a:r>
            <a:r>
              <a:rPr lang="uk-UA" sz="3200" b="1" dirty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Myriad Pro" pitchFamily="34" charset="0"/>
              </a:rPr>
              <a:t>L</a:t>
            </a:r>
            <a:r>
              <a:rPr lang="uk-UA" sz="3200" b="1" dirty="0" err="1" smtClean="0">
                <a:solidFill>
                  <a:srgbClr val="000066"/>
                </a:solidFill>
                <a:latin typeface="Myriad Pro" pitchFamily="34" charset="0"/>
              </a:rPr>
              <a:t>ocal</a:t>
            </a:r>
            <a:r>
              <a:rPr lang="uk-UA" sz="32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Myriad Pro" pitchFamily="34" charset="0"/>
              </a:rPr>
              <a:t>G</a:t>
            </a:r>
            <a:r>
              <a:rPr lang="uk-UA" sz="3200" b="1" dirty="0" err="1" smtClean="0">
                <a:solidFill>
                  <a:srgbClr val="000066"/>
                </a:solidFill>
                <a:latin typeface="Myriad Pro" pitchFamily="34" charset="0"/>
              </a:rPr>
              <a:t>overnance</a:t>
            </a:r>
            <a:endParaRPr lang="uk-UA" sz="3200" b="1" dirty="0">
              <a:solidFill>
                <a:srgbClr val="000066"/>
              </a:solidFill>
              <a:latin typeface="Myriad Pro" pitchFamily="34" charset="0"/>
              <a:cs typeface="Calibri" pitchFamily="34" charset="0"/>
            </a:endParaRPr>
          </a:p>
        </p:txBody>
      </p:sp>
      <p:pic>
        <p:nvPicPr>
          <p:cNvPr id="9" name="Picture 4" descr="Z:\All Folders 2010\MEDIA LIBRARY\Photos\CBA_selected photos\с.Високе Житомирської обл_ФАП\IMG_8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0961" y="3140968"/>
            <a:ext cx="3713162" cy="2596306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15615" y="3645023"/>
            <a:ext cx="3384376" cy="269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091" y="211138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07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324003" y="1322256"/>
            <a:ext cx="8353425" cy="3528789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uk-UA" altLang="en-US" sz="2800" dirty="0" smtClean="0">
              <a:latin typeface="Myriad Pro" pitchFamily="34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endParaRPr lang="uk-UA" altLang="en-US" sz="2800" dirty="0"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11561" y="515536"/>
            <a:ext cx="7560840" cy="183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</a:pPr>
            <a:r>
              <a:rPr lang="uk-UA" sz="3600" b="1" dirty="0" err="1">
                <a:solidFill>
                  <a:srgbClr val="000066"/>
                </a:solidFill>
                <a:latin typeface="Myriad Pro" pitchFamily="34" charset="0"/>
              </a:rPr>
              <a:t>Support</a:t>
            </a:r>
            <a:r>
              <a:rPr lang="uk-UA" sz="3600" b="1" dirty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uk-UA" sz="3600" b="1" dirty="0" err="1">
                <a:solidFill>
                  <a:srgbClr val="000066"/>
                </a:solidFill>
                <a:latin typeface="Myriad Pro" pitchFamily="34" charset="0"/>
              </a:rPr>
              <a:t>to</a:t>
            </a:r>
            <a:r>
              <a:rPr lang="uk-UA" sz="3600" b="1" dirty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latin typeface="Myriad Pro" pitchFamily="34" charset="0"/>
              </a:rPr>
              <a:t>S</a:t>
            </a:r>
            <a:r>
              <a:rPr lang="uk-UA" sz="3600" b="1" dirty="0" err="1" smtClean="0">
                <a:solidFill>
                  <a:srgbClr val="000066"/>
                </a:solidFill>
                <a:latin typeface="Myriad Pro" pitchFamily="34" charset="0"/>
              </a:rPr>
              <a:t>mall</a:t>
            </a:r>
            <a:r>
              <a:rPr lang="uk-UA" sz="36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latin typeface="Myriad Pro" pitchFamily="34" charset="0"/>
              </a:rPr>
              <a:t>E</a:t>
            </a:r>
            <a:r>
              <a:rPr lang="uk-UA" sz="3600" b="1" dirty="0" err="1" smtClean="0">
                <a:solidFill>
                  <a:srgbClr val="000066"/>
                </a:solidFill>
                <a:latin typeface="Myriad Pro" pitchFamily="34" charset="0"/>
              </a:rPr>
              <a:t>conomic</a:t>
            </a:r>
            <a:r>
              <a:rPr lang="uk-UA" sz="36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latin typeface="Myriad Pro" pitchFamily="34" charset="0"/>
              </a:rPr>
              <a:t>I</a:t>
            </a:r>
            <a:r>
              <a:rPr lang="uk-UA" sz="3600" b="1" dirty="0" err="1" smtClean="0">
                <a:solidFill>
                  <a:srgbClr val="000066"/>
                </a:solidFill>
                <a:latin typeface="Myriad Pro" pitchFamily="34" charset="0"/>
              </a:rPr>
              <a:t>nitiatives</a:t>
            </a:r>
            <a:r>
              <a:rPr lang="uk-UA" sz="36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uk-UA" sz="3600" b="1" dirty="0" err="1">
                <a:solidFill>
                  <a:srgbClr val="000066"/>
                </a:solidFill>
                <a:latin typeface="Myriad Pro" pitchFamily="34" charset="0"/>
              </a:rPr>
              <a:t>in</a:t>
            </a:r>
            <a:r>
              <a:rPr lang="uk-UA" sz="3600" b="1" dirty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latin typeface="Myriad Pro" pitchFamily="34" charset="0"/>
              </a:rPr>
              <a:t>R</a:t>
            </a:r>
            <a:r>
              <a:rPr lang="uk-UA" sz="3600" b="1" dirty="0" err="1" smtClean="0">
                <a:solidFill>
                  <a:srgbClr val="000066"/>
                </a:solidFill>
                <a:latin typeface="Myriad Pro" pitchFamily="34" charset="0"/>
              </a:rPr>
              <a:t>ura</a:t>
            </a:r>
            <a:r>
              <a:rPr lang="en-US" sz="3600" b="1" dirty="0">
                <a:solidFill>
                  <a:srgbClr val="000066"/>
                </a:solidFill>
                <a:latin typeface="Myriad Pro" pitchFamily="34" charset="0"/>
              </a:rPr>
              <a:t>l </a:t>
            </a:r>
            <a:r>
              <a:rPr lang="en-US" sz="3600" b="1" dirty="0" smtClean="0">
                <a:solidFill>
                  <a:srgbClr val="000066"/>
                </a:solidFill>
                <a:latin typeface="Myriad Pro" pitchFamily="34" charset="0"/>
              </a:rPr>
              <a:t>C</a:t>
            </a:r>
            <a:r>
              <a:rPr lang="uk-UA" sz="3600" b="1" dirty="0" err="1" smtClean="0">
                <a:solidFill>
                  <a:srgbClr val="000066"/>
                </a:solidFill>
                <a:latin typeface="Myriad Pro" pitchFamily="34" charset="0"/>
              </a:rPr>
              <a:t>ommunities</a:t>
            </a:r>
            <a:endParaRPr lang="uk-UA" altLang="en-US" sz="3600" b="1" dirty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2353346"/>
            <a:ext cx="452495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6000" indent="-360000" eaLnBrk="1" hangingPunct="1">
              <a:spcBef>
                <a:spcPts val="0"/>
              </a:spcBef>
            </a:pPr>
            <a:r>
              <a:rPr lang="en-US" altLang="en-US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Expansion of the support</a:t>
            </a:r>
            <a:endParaRPr lang="uk-UA" altLang="en-US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396000" indent="-360000" eaLnBrk="1" hangingPunct="1">
              <a:spcBef>
                <a:spcPts val="0"/>
              </a:spcBef>
            </a:pPr>
            <a:r>
              <a:rPr lang="en-US" altLang="en-US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Institutional development </a:t>
            </a:r>
            <a:endParaRPr lang="uk-UA" altLang="en-US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396000" indent="-360000" eaLnBrk="1" hangingPunct="1">
              <a:spcBef>
                <a:spcPts val="0"/>
              </a:spcBef>
            </a:pPr>
            <a:r>
              <a:rPr lang="en-US" altLang="en-US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Access to the information on the modern technologies</a:t>
            </a:r>
            <a:endParaRPr lang="uk-UA" altLang="en-US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114300" indent="0" eaLnBrk="1" hangingPunct="1">
              <a:spcBef>
                <a:spcPts val="0"/>
              </a:spcBef>
              <a:buFontTx/>
              <a:buNone/>
            </a:pP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9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211137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intranet.undp.org.ua/programme/ld/cba2/Project_reports/PHOTOs/IGA%20Exhibi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15" y="2564904"/>
            <a:ext cx="4391979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179512" y="52528"/>
            <a:ext cx="7200800" cy="1244275"/>
          </a:xfrm>
        </p:spPr>
        <p:txBody>
          <a:bodyPr/>
          <a:lstStyle/>
          <a:p>
            <a:pPr eaLnBrk="1" hangingPunct="1"/>
            <a:r>
              <a:rPr lang="uk-UA" sz="3000" b="1" dirty="0">
                <a:solidFill>
                  <a:srgbClr val="000066"/>
                </a:solidFill>
                <a:latin typeface="Myriad Pro" pitchFamily="34" charset="0"/>
              </a:rPr>
              <a:t>Community-based </a:t>
            </a:r>
            <a:r>
              <a:rPr lang="en-US" sz="3000" b="1" dirty="0" smtClean="0">
                <a:solidFill>
                  <a:srgbClr val="000066"/>
                </a:solidFill>
                <a:latin typeface="Myriad Pro" pitchFamily="34" charset="0"/>
              </a:rPr>
              <a:t>A</a:t>
            </a:r>
            <a:r>
              <a:rPr lang="uk-UA" sz="3000" b="1" dirty="0" err="1" smtClean="0">
                <a:solidFill>
                  <a:srgbClr val="000066"/>
                </a:solidFill>
                <a:latin typeface="Myriad Pro" pitchFamily="34" charset="0"/>
              </a:rPr>
              <a:t>pproach</a:t>
            </a:r>
            <a:r>
              <a:rPr lang="en-US" sz="3000" b="1" dirty="0" smtClean="0">
                <a:solidFill>
                  <a:srgbClr val="000066"/>
                </a:solidFill>
                <a:latin typeface="Myriad Pro" pitchFamily="34" charset="0"/>
              </a:rPr>
              <a:t>  </a:t>
            </a:r>
            <a:r>
              <a:rPr lang="uk-UA" sz="3000" b="1" dirty="0" err="1" smtClean="0">
                <a:solidFill>
                  <a:srgbClr val="000066"/>
                </a:solidFill>
                <a:latin typeface="Myriad Pro" pitchFamily="34" charset="0"/>
              </a:rPr>
              <a:t>to</a:t>
            </a:r>
            <a:r>
              <a:rPr lang="en-US" sz="30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000" b="1" dirty="0" smtClean="0">
                <a:solidFill>
                  <a:srgbClr val="000066"/>
                </a:solidFill>
                <a:latin typeface="Myriad Pro" pitchFamily="34" charset="0"/>
              </a:rPr>
              <a:t>I</a:t>
            </a:r>
            <a:r>
              <a:rPr lang="uk-UA" sz="3000" b="1" dirty="0" err="1" smtClean="0">
                <a:solidFill>
                  <a:srgbClr val="000066"/>
                </a:solidFill>
                <a:latin typeface="Myriad Pro" pitchFamily="34" charset="0"/>
              </a:rPr>
              <a:t>mprove</a:t>
            </a:r>
            <a:r>
              <a:rPr lang="en-US" sz="3000" b="1" dirty="0" smtClean="0">
                <a:solidFill>
                  <a:srgbClr val="000066"/>
                </a:solidFill>
                <a:latin typeface="Myriad Pro" pitchFamily="34" charset="0"/>
              </a:rPr>
              <a:t> Energy Efficiency </a:t>
            </a:r>
            <a:r>
              <a:rPr lang="en-US" sz="3000" b="1" dirty="0" smtClean="0">
                <a:solidFill>
                  <a:srgbClr val="000066"/>
                </a:solidFill>
                <a:latin typeface="Myriad Pro" pitchFamily="34" charset="0"/>
              </a:rPr>
              <a:t>in </a:t>
            </a:r>
            <a:r>
              <a:rPr lang="en-US" sz="3000" b="1" dirty="0" smtClean="0">
                <a:solidFill>
                  <a:srgbClr val="000066"/>
                </a:solidFill>
                <a:latin typeface="Myriad Pro" pitchFamily="34" charset="0"/>
              </a:rPr>
              <a:t>U</a:t>
            </a:r>
            <a:r>
              <a:rPr lang="uk-UA" sz="3000" b="1" dirty="0" err="1" smtClean="0">
                <a:solidFill>
                  <a:srgbClr val="000066"/>
                </a:solidFill>
                <a:latin typeface="Myriad Pro" pitchFamily="34" charset="0"/>
              </a:rPr>
              <a:t>rban</a:t>
            </a:r>
            <a:r>
              <a:rPr lang="en-US" sz="3000" b="1" dirty="0" smtClean="0">
                <a:solidFill>
                  <a:srgbClr val="000066"/>
                </a:solidFill>
                <a:latin typeface="Myriad Pro" pitchFamily="34" charset="0"/>
              </a:rPr>
              <a:t> H</a:t>
            </a:r>
            <a:r>
              <a:rPr lang="uk-UA" sz="3000" b="1" dirty="0" err="1" smtClean="0">
                <a:solidFill>
                  <a:srgbClr val="000066"/>
                </a:solidFill>
                <a:latin typeface="Myriad Pro" pitchFamily="34" charset="0"/>
              </a:rPr>
              <a:t>ousing</a:t>
            </a:r>
            <a:endParaRPr lang="uk-UA" sz="3000" b="1" dirty="0" smtClean="0">
              <a:solidFill>
                <a:srgbClr val="000066"/>
              </a:solidFill>
              <a:latin typeface="Myriad Pro" pitchFamily="34" charset="0"/>
              <a:cs typeface="Calibri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600" y="182716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2496">
            <a:off x="515801" y="3460694"/>
            <a:ext cx="4143375" cy="323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Z:\All Folders 2010\MEDIA LIBRARY\Photos\PROF SG\VZ0_0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6798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1296802"/>
            <a:ext cx="8856984" cy="24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8000" indent="-360000" eaLnBrk="1" hangingPunct="1">
              <a:spcBef>
                <a:spcPts val="0"/>
              </a:spcBef>
            </a:pPr>
            <a:r>
              <a:rPr lang="en-US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Partnership with municipalities under the population of </a:t>
            </a:r>
            <a:r>
              <a:rPr lang="en-US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150, 000</a:t>
            </a: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468000" indent="-360000" eaLnBrk="1" hangingPunct="1">
              <a:spcBef>
                <a:spcPts val="0"/>
              </a:spcBef>
            </a:pPr>
            <a:r>
              <a:rPr lang="en-US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Energy efficiency as one of the most important priorities</a:t>
            </a: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468000" indent="-360000" eaLnBrk="1" hangingPunct="1">
              <a:spcBef>
                <a:spcPts val="0"/>
              </a:spcBef>
            </a:pPr>
            <a:r>
              <a:rPr lang="en-US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Development of responsible owner</a:t>
            </a: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468000" indent="-360000" eaLnBrk="1" hangingPunct="1">
              <a:spcBef>
                <a:spcPts val="0"/>
              </a:spcBef>
            </a:pPr>
            <a:r>
              <a:rPr lang="en-US" altLang="en-US" sz="26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Development of replicable models to solve problems of housing sector</a:t>
            </a: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114300" indent="0" eaLnBrk="1" hangingPunct="1">
              <a:spcBef>
                <a:spcPts val="0"/>
              </a:spcBef>
              <a:buFontTx/>
              <a:buNone/>
            </a:pP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6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12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176028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79512" y="620688"/>
            <a:ext cx="3744540" cy="3240360"/>
          </a:xfrm>
        </p:spPr>
        <p:txBody>
          <a:bodyPr/>
          <a:lstStyle/>
          <a:p>
            <a:pPr eaLnBrk="1" hangingPunct="1"/>
            <a:r>
              <a:rPr lang="uk-UA" sz="3400" b="1" dirty="0" err="1">
                <a:solidFill>
                  <a:srgbClr val="000066"/>
                </a:solidFill>
                <a:latin typeface="Myriad Pro" pitchFamily="34" charset="0"/>
              </a:rPr>
              <a:t>Introduction</a:t>
            </a:r>
            <a:r>
              <a:rPr lang="uk-UA" sz="3400" b="1" dirty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uk-UA" sz="3400" b="1" dirty="0" err="1">
                <a:solidFill>
                  <a:srgbClr val="000066"/>
                </a:solidFill>
                <a:latin typeface="Myriad Pro" pitchFamily="34" charset="0"/>
              </a:rPr>
              <a:t>of</a:t>
            </a:r>
            <a:r>
              <a:rPr lang="uk-UA" sz="3400" b="1" dirty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400" b="1" dirty="0" smtClean="0">
                <a:solidFill>
                  <a:srgbClr val="000066"/>
                </a:solidFill>
                <a:latin typeface="Myriad Pro" pitchFamily="34" charset="0"/>
              </a:rPr>
              <a:t>I</a:t>
            </a:r>
            <a:r>
              <a:rPr lang="uk-UA" sz="3400" b="1" dirty="0" err="1" smtClean="0">
                <a:solidFill>
                  <a:srgbClr val="000066"/>
                </a:solidFill>
                <a:latin typeface="Myriad Pro" pitchFamily="34" charset="0"/>
              </a:rPr>
              <a:t>nnovation</a:t>
            </a:r>
            <a:r>
              <a:rPr lang="uk-UA" sz="34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400" b="1" dirty="0" smtClean="0">
                <a:solidFill>
                  <a:srgbClr val="000066"/>
                </a:solidFill>
                <a:latin typeface="Myriad Pro" pitchFamily="34" charset="0"/>
              </a:rPr>
              <a:t>A</a:t>
            </a:r>
            <a:r>
              <a:rPr lang="uk-UA" sz="3400" b="1" dirty="0" err="1" smtClean="0">
                <a:solidFill>
                  <a:srgbClr val="000066"/>
                </a:solidFill>
                <a:latin typeface="Myriad Pro" pitchFamily="34" charset="0"/>
              </a:rPr>
              <a:t>ctivities</a:t>
            </a:r>
            <a:r>
              <a:rPr lang="uk-UA" sz="34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uk-UA" sz="3400" b="1" dirty="0" err="1">
                <a:solidFill>
                  <a:srgbClr val="000066"/>
                </a:solidFill>
                <a:latin typeface="Myriad Pro" pitchFamily="34" charset="0"/>
              </a:rPr>
              <a:t>and</a:t>
            </a:r>
            <a:r>
              <a:rPr lang="uk-UA" sz="3400" b="1" dirty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400" b="1" dirty="0" smtClean="0">
                <a:solidFill>
                  <a:srgbClr val="000066"/>
                </a:solidFill>
                <a:latin typeface="Myriad Pro" pitchFamily="34" charset="0"/>
              </a:rPr>
              <a:t>N</a:t>
            </a:r>
            <a:r>
              <a:rPr lang="uk-UA" sz="3400" b="1" dirty="0" err="1" smtClean="0">
                <a:solidFill>
                  <a:srgbClr val="000066"/>
                </a:solidFill>
                <a:latin typeface="Myriad Pro" pitchFamily="34" charset="0"/>
              </a:rPr>
              <a:t>ew</a:t>
            </a:r>
            <a:r>
              <a:rPr lang="uk-UA" sz="34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400" b="1" dirty="0" smtClean="0">
                <a:solidFill>
                  <a:srgbClr val="000066"/>
                </a:solidFill>
                <a:latin typeface="Myriad Pro" pitchFamily="34" charset="0"/>
              </a:rPr>
              <a:t>T</a:t>
            </a:r>
            <a:r>
              <a:rPr lang="uk-UA" sz="3400" b="1" dirty="0" err="1" smtClean="0">
                <a:solidFill>
                  <a:srgbClr val="000066"/>
                </a:solidFill>
                <a:latin typeface="Myriad Pro" pitchFamily="34" charset="0"/>
              </a:rPr>
              <a:t>echnologies</a:t>
            </a:r>
            <a:r>
              <a:rPr lang="uk-UA" sz="34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uk-UA" sz="3400" b="1" dirty="0" err="1">
                <a:solidFill>
                  <a:srgbClr val="000066"/>
                </a:solidFill>
                <a:latin typeface="Myriad Pro" pitchFamily="34" charset="0"/>
              </a:rPr>
              <a:t>at</a:t>
            </a:r>
            <a:r>
              <a:rPr lang="uk-UA" sz="3400" b="1" dirty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400" b="1" dirty="0" smtClean="0">
                <a:solidFill>
                  <a:srgbClr val="000066"/>
                </a:solidFill>
                <a:latin typeface="Myriad Pro" pitchFamily="34" charset="0"/>
              </a:rPr>
              <a:t>L</a:t>
            </a:r>
            <a:r>
              <a:rPr lang="uk-UA" sz="3400" b="1" dirty="0" err="1" smtClean="0">
                <a:solidFill>
                  <a:srgbClr val="000066"/>
                </a:solidFill>
                <a:latin typeface="Myriad Pro" pitchFamily="34" charset="0"/>
              </a:rPr>
              <a:t>ocal</a:t>
            </a:r>
            <a:r>
              <a:rPr lang="uk-UA" sz="3400" b="1" dirty="0" smtClean="0">
                <a:solidFill>
                  <a:srgbClr val="000066"/>
                </a:solidFill>
                <a:latin typeface="Myriad Pro" pitchFamily="34" charset="0"/>
              </a:rPr>
              <a:t> </a:t>
            </a:r>
            <a:r>
              <a:rPr lang="en-US" sz="3400" b="1" dirty="0" smtClean="0">
                <a:solidFill>
                  <a:srgbClr val="000066"/>
                </a:solidFill>
                <a:latin typeface="Myriad Pro" pitchFamily="34" charset="0"/>
              </a:rPr>
              <a:t>L</a:t>
            </a:r>
            <a:r>
              <a:rPr lang="uk-UA" sz="3400" b="1" dirty="0" err="1" smtClean="0">
                <a:solidFill>
                  <a:srgbClr val="000066"/>
                </a:solidFill>
                <a:latin typeface="Myriad Pro" pitchFamily="34" charset="0"/>
              </a:rPr>
              <a:t>evel</a:t>
            </a:r>
            <a:endParaRPr lang="uk-UA" sz="3400" b="1" dirty="0" smtClean="0">
              <a:solidFill>
                <a:srgbClr val="000066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836845" y="1124744"/>
            <a:ext cx="51845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0" indent="-457200" eaLnBrk="1" hangingPunct="1">
              <a:spcBef>
                <a:spcPts val="0"/>
              </a:spcBef>
            </a:pPr>
            <a:r>
              <a:rPr lang="en-US" altLang="en-US" sz="28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Promotion of e-governance</a:t>
            </a: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r>
              <a:rPr lang="en-US" altLang="en-US" sz="28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Opportunities for the municipalities with different level of advancement</a:t>
            </a: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r>
              <a:rPr lang="en-US" altLang="en-US" sz="28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Various forms of public engagement as a major priority</a:t>
            </a: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r>
              <a:rPr lang="en-US" altLang="en-US" sz="28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Coordination with the national policy </a:t>
            </a: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114300" indent="0" eaLnBrk="1" hangingPunct="1">
              <a:spcBef>
                <a:spcPts val="0"/>
              </a:spcBef>
              <a:buFontTx/>
              <a:buNone/>
            </a:pP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oksana.remiga\AppData\Local\Microsoft\Windows\Temporary Internet Files\Content.Outlook\BPOE1T0V\5 good view of meeting E Rudich_December 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04193"/>
            <a:ext cx="383684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11138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1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201677" y="212725"/>
            <a:ext cx="7237312" cy="1295995"/>
          </a:xfrm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17375E"/>
                </a:solidFill>
                <a:latin typeface="Myriad Pro" pitchFamily="34" charset="0"/>
                <a:cs typeface="Calibri" pitchFamily="34" charset="0"/>
              </a:rPr>
              <a:t>Support to the </a:t>
            </a:r>
            <a:r>
              <a:rPr lang="en-US" sz="3000" b="1" dirty="0" smtClean="0">
                <a:solidFill>
                  <a:srgbClr val="17375E"/>
                </a:solidFill>
                <a:latin typeface="Myriad Pro" pitchFamily="34" charset="0"/>
                <a:cs typeface="Calibri" pitchFamily="34" charset="0"/>
              </a:rPr>
              <a:t>Decentralization Policy Development </a:t>
            </a:r>
            <a:r>
              <a:rPr lang="en-US" sz="3000" b="1" dirty="0" smtClean="0">
                <a:solidFill>
                  <a:srgbClr val="17375E"/>
                </a:solidFill>
                <a:latin typeface="Myriad Pro" pitchFamily="34" charset="0"/>
                <a:cs typeface="Calibri" pitchFamily="34" charset="0"/>
              </a:rPr>
              <a:t>and </a:t>
            </a:r>
            <a:r>
              <a:rPr lang="en-US" sz="3000" b="1" dirty="0" smtClean="0">
                <a:solidFill>
                  <a:srgbClr val="17375E"/>
                </a:solidFill>
                <a:latin typeface="Myriad Pro" pitchFamily="34" charset="0"/>
                <a:cs typeface="Calibri" pitchFamily="34" charset="0"/>
              </a:rPr>
              <a:t>Knowledge Sharing </a:t>
            </a:r>
            <a:r>
              <a:rPr lang="en-US" sz="3000" b="1" dirty="0" smtClean="0">
                <a:solidFill>
                  <a:srgbClr val="17375E"/>
                </a:solidFill>
                <a:latin typeface="Myriad Pro" pitchFamily="34" charset="0"/>
                <a:cs typeface="Calibri" pitchFamily="34" charset="0"/>
              </a:rPr>
              <a:t>on </a:t>
            </a:r>
            <a:r>
              <a:rPr lang="en-US" sz="3000" b="1" dirty="0" smtClean="0">
                <a:solidFill>
                  <a:srgbClr val="17375E"/>
                </a:solidFill>
                <a:latin typeface="Myriad Pro" pitchFamily="34" charset="0"/>
                <a:cs typeface="Calibri" pitchFamily="34" charset="0"/>
              </a:rPr>
              <a:t>Sustainable Development</a:t>
            </a:r>
            <a:endParaRPr lang="uk-UA" sz="3000" b="1" dirty="0">
              <a:solidFill>
                <a:srgbClr val="17375E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3" y="1556792"/>
            <a:ext cx="87849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32000" indent="-457200" eaLnBrk="1" hangingPunct="1">
              <a:spcBef>
                <a:spcPts val="0"/>
              </a:spcBef>
            </a:pPr>
            <a:r>
              <a:rPr lang="en-US" altLang="en-US" sz="22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Partnership at the national level, support to the establishment of legal and administrative base</a:t>
            </a:r>
            <a:endParaRPr lang="uk-UA" altLang="en-US" sz="22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432000" indent="-457200" eaLnBrk="1" hangingPunct="1">
              <a:spcBef>
                <a:spcPts val="0"/>
              </a:spcBef>
            </a:pPr>
            <a:r>
              <a:rPr lang="en-US" altLang="en-US" sz="22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Community development experience as a basis for development of  correspondent legal base </a:t>
            </a:r>
          </a:p>
          <a:p>
            <a:pPr marL="432000" indent="-457200" eaLnBrk="1" hangingPunct="1">
              <a:spcBef>
                <a:spcPts val="0"/>
              </a:spcBef>
            </a:pPr>
            <a:r>
              <a:rPr lang="en-US" altLang="en-US" sz="22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Practical support in advancing decentralization</a:t>
            </a:r>
          </a:p>
          <a:p>
            <a:pPr marL="432000" indent="-457200" eaLnBrk="1" hangingPunct="1">
              <a:spcBef>
                <a:spcPts val="0"/>
              </a:spcBef>
            </a:pPr>
            <a:r>
              <a:rPr lang="en-US" altLang="en-US" sz="2200" kern="0" dirty="0" smtClean="0">
                <a:solidFill>
                  <a:srgbClr val="000066"/>
                </a:solidFill>
                <a:latin typeface="Myriad Pro" pitchFamily="34" charset="0"/>
                <a:cs typeface="Times New Roman" pitchFamily="18" charset="0"/>
              </a:rPr>
              <a:t>Cooperation with associations</a:t>
            </a:r>
            <a:endParaRPr lang="uk-UA" altLang="en-US" sz="22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114300" indent="0" eaLnBrk="1" hangingPunct="1">
              <a:spcBef>
                <a:spcPts val="0"/>
              </a:spcBef>
              <a:buFontTx/>
              <a:buNone/>
            </a:pP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  <a:p>
            <a:pPr marL="571500" indent="-457200" eaLnBrk="1" hangingPunct="1">
              <a:spcBef>
                <a:spcPts val="0"/>
              </a:spcBef>
            </a:pPr>
            <a:endParaRPr lang="uk-UA" altLang="en-US" sz="2800" kern="0" dirty="0" smtClean="0">
              <a:solidFill>
                <a:srgbClr val="000066"/>
              </a:solidFill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6" name="Picture 2" descr="Z:\All Folders 2010\MEDIA LIBRARY\Photos\KV\KV_Вибрані фото на візит\Шевченкове-збори\Збори с. Шевченков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3676023"/>
            <a:ext cx="3960440" cy="26019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76023"/>
            <a:ext cx="3384376" cy="260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30187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395536" y="219075"/>
            <a:ext cx="6552728" cy="76165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Expected Results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7125" y="1124744"/>
            <a:ext cx="8094677" cy="1800101"/>
          </a:xfrm>
        </p:spPr>
        <p:txBody>
          <a:bodyPr>
            <a:normAutofit/>
          </a:bodyPr>
          <a:lstStyle/>
          <a:p>
            <a:pPr marL="114300" indent="0" algn="ctr" eaLnBrk="1" hangingPunct="1"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Local communities and local authorities are ready to full fledged implementation of community-led development approach</a:t>
            </a:r>
            <a:endParaRPr lang="uk-UA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6" name="Picture 3" descr="Z:\All Folders 2010\MEDIA LIBRARY\Photos\CBA_selected photos\IMG_204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09323"/>
            <a:ext cx="2003656" cy="27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75" y="212725"/>
            <a:ext cx="8969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Z:\All Folders 2010\MEDIA LIBRARY\Photos\CBA_selected photos\Житомирська обл_с.Студениця_ФА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810293"/>
            <a:ext cx="3744912" cy="39560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12" name="Picture 4" descr="Z:\All Folders 2010\MEDIA LIBRARY\Photos\APR photos\ARC\вод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5976" y="3271461"/>
            <a:ext cx="3789362" cy="303371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</p:pic>
      <p:pic>
        <p:nvPicPr>
          <p:cNvPr id="13" name="Picture 4" descr="Z:\All folders 2014\COMMUNICATION UNIT\LOGO_2014\undp_logo_new_eng_150dp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180" y="206950"/>
            <a:ext cx="4381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386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1_Default Design</vt:lpstr>
      <vt:lpstr>Picture</vt:lpstr>
      <vt:lpstr>Slide</vt:lpstr>
      <vt:lpstr>PowerPoint Presentation</vt:lpstr>
      <vt:lpstr>Overall Objective:</vt:lpstr>
      <vt:lpstr>PowerPoint Presentation</vt:lpstr>
      <vt:lpstr>PowerPoint Presentation</vt:lpstr>
      <vt:lpstr>PowerPoint Presentation</vt:lpstr>
      <vt:lpstr>Community-based Approach  to Improve Energy Efficiency in Urban Housing</vt:lpstr>
      <vt:lpstr>Introduction of Innovation Activities and New Technologies at Local Level</vt:lpstr>
      <vt:lpstr>Support to the Decentralization Policy Development and Knowledge Sharing on Sustainable Development</vt:lpstr>
      <vt:lpstr>Expected Results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Based Approach to Local Development</dc:title>
  <dc:creator>user-GY</dc:creator>
  <cp:lastModifiedBy>User</cp:lastModifiedBy>
  <cp:revision>68</cp:revision>
  <dcterms:created xsi:type="dcterms:W3CDTF">2012-05-11T04:55:44Z</dcterms:created>
  <dcterms:modified xsi:type="dcterms:W3CDTF">2014-05-19T14:51:58Z</dcterms:modified>
</cp:coreProperties>
</file>